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3" autoAdjust="0"/>
    <p:restoredTop sz="86438" autoAdjust="0"/>
  </p:normalViewPr>
  <p:slideViewPr>
    <p:cSldViewPr snapToGrid="0" snapToObjects="1">
      <p:cViewPr varScale="1">
        <p:scale>
          <a:sx n="75" d="100"/>
          <a:sy n="75" d="100"/>
        </p:scale>
        <p:origin x="108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0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6C771-02A6-6F4C-B53A-743073A967EE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944C2-84CB-CA4A-B743-47135EA289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46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9271" y="-32238"/>
            <a:ext cx="9392479" cy="700950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9272" y="0"/>
            <a:ext cx="9392479" cy="1470025"/>
          </a:xfrm>
        </p:spPr>
        <p:txBody>
          <a:bodyPr/>
          <a:lstStyle/>
          <a:p>
            <a:r>
              <a:rPr lang="en-US" sz="4800" b="1" dirty="0"/>
              <a:t>Chapter 5: Exercising</a:t>
            </a:r>
            <a:br>
              <a:rPr lang="en-US" sz="4800" b="1" dirty="0"/>
            </a:br>
            <a:r>
              <a:rPr lang="en-US" sz="4800" b="1" dirty="0"/>
              <a:t>Ethical Influence</a:t>
            </a:r>
          </a:p>
        </p:txBody>
      </p:sp>
    </p:spTree>
    <p:extLst>
      <p:ext uri="{BB962C8B-B14F-4D97-AF65-F5344CB8AC3E}">
        <p14:creationId xmlns:p14="http://schemas.microsoft.com/office/powerpoint/2010/main" val="162795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spend considerable time influencing others in organizational settings.</a:t>
            </a:r>
          </a:p>
          <a:p>
            <a:r>
              <a:rPr lang="en-US" dirty="0"/>
              <a:t>Exercising influence is NOT an option.  </a:t>
            </a:r>
          </a:p>
          <a:p>
            <a:r>
              <a:rPr lang="en-US" dirty="0"/>
              <a:t>Must influence others to carry out our roles</a:t>
            </a:r>
          </a:p>
          <a:p>
            <a:r>
              <a:rPr lang="en-US" dirty="0"/>
              <a:t>Our influence choices will help determine the ethical health of our organizations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9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Questions of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Power</a:t>
            </a:r>
            <a:r>
              <a:rPr lang="en-US" sz="2600" baseline="0" dirty="0"/>
              <a:t> = the capacity to control the behavior of others</a:t>
            </a:r>
          </a:p>
          <a:p>
            <a:r>
              <a:rPr lang="en-US" sz="2600" baseline="0" dirty="0"/>
              <a:t>The greater the power, the more likely that others will comply</a:t>
            </a:r>
          </a:p>
          <a:p>
            <a:r>
              <a:rPr lang="en-US" sz="2600" baseline="0" dirty="0"/>
              <a:t>To wield power ethically, must answer these questions:</a:t>
            </a:r>
          </a:p>
          <a:p>
            <a:pPr lvl="1"/>
            <a:r>
              <a:rPr lang="en-US" baseline="0" dirty="0"/>
              <a:t>Are some forms of power more ethical than others?</a:t>
            </a:r>
          </a:p>
          <a:p>
            <a:pPr lvl="1"/>
            <a:r>
              <a:rPr lang="en-US" baseline="0" dirty="0"/>
              <a:t>Is it possible to have too much power?</a:t>
            </a:r>
          </a:p>
          <a:p>
            <a:pPr lvl="1"/>
            <a:r>
              <a:rPr lang="en-US" baseline="0" dirty="0"/>
              <a:t>Should I play politics?</a:t>
            </a:r>
          </a:p>
          <a:p>
            <a:pPr lvl="1"/>
            <a:r>
              <a:rPr lang="en-US" baseline="0" dirty="0"/>
              <a:t>What factors contribute to empowerment?</a:t>
            </a:r>
          </a:p>
          <a:p>
            <a:pPr lvl="1"/>
            <a:r>
              <a:rPr lang="en-US" baseline="0" dirty="0"/>
              <a:t>How do I overcome barriers to empowerment?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83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Question 1: Are Some Forms of</a:t>
            </a:r>
            <a:br>
              <a:rPr lang="en-US" sz="3600" dirty="0"/>
            </a:br>
            <a:r>
              <a:rPr lang="en-US" sz="3600" dirty="0"/>
              <a:t>Power More Ethical Than Others?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78" y="1314450"/>
            <a:ext cx="8078787" cy="4953000"/>
          </a:xfrm>
        </p:spPr>
        <p:txBody>
          <a:bodyPr/>
          <a:lstStyle/>
          <a:p>
            <a:r>
              <a:rPr lang="en-US" sz="2800" b="1" dirty="0"/>
              <a:t>Sources of Power</a:t>
            </a:r>
            <a:r>
              <a:rPr lang="en-US" sz="2800" dirty="0"/>
              <a:t>:</a:t>
            </a:r>
          </a:p>
          <a:p>
            <a:pPr lvl="1"/>
            <a:r>
              <a:rPr lang="en-US" sz="2400" dirty="0"/>
              <a:t>Coercive power:  based on penalties or punishments</a:t>
            </a:r>
          </a:p>
          <a:p>
            <a:pPr lvl="1"/>
            <a:r>
              <a:rPr lang="en-US" sz="2400" dirty="0"/>
              <a:t>Reward power: deliver something of value to others (tangible or intangible)</a:t>
            </a:r>
          </a:p>
          <a:p>
            <a:pPr lvl="1"/>
            <a:r>
              <a:rPr lang="en-US" sz="2400" dirty="0"/>
              <a:t>Legitimate power: resides in the position</a:t>
            </a:r>
          </a:p>
          <a:p>
            <a:pPr lvl="1"/>
            <a:r>
              <a:rPr lang="en-US" sz="2400" dirty="0"/>
              <a:t>Expert power: knowledge, skills, education</a:t>
            </a:r>
          </a:p>
          <a:p>
            <a:pPr lvl="1"/>
            <a:r>
              <a:rPr lang="en-US" sz="2400" dirty="0"/>
              <a:t>Referent (role model) power: rests on admiration of another person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96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Are Some Forms of Power</a:t>
            </a:r>
            <a:br>
              <a:rPr lang="en-US" sz="3600" dirty="0"/>
            </a:br>
            <a:r>
              <a:rPr lang="en-US" sz="3600" baseline="0" dirty="0"/>
              <a:t>More Ethical Than Others?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83" y="1123122"/>
            <a:ext cx="8512382" cy="4953000"/>
          </a:xfrm>
        </p:spPr>
        <p:txBody>
          <a:bodyPr>
            <a:noAutofit/>
          </a:bodyPr>
          <a:lstStyle/>
          <a:p>
            <a:r>
              <a:rPr lang="en-US" sz="2800" dirty="0"/>
              <a:t>No form of power is inherently immoral</a:t>
            </a:r>
          </a:p>
          <a:p>
            <a:r>
              <a:rPr lang="en-US" sz="2800" dirty="0"/>
              <a:t>Must draw upon a variety of power sources to be effective</a:t>
            </a:r>
          </a:p>
          <a:p>
            <a:r>
              <a:rPr lang="en-US" sz="2800" dirty="0"/>
              <a:t>Should employ power towards worthy objectives</a:t>
            </a:r>
          </a:p>
          <a:p>
            <a:r>
              <a:rPr lang="en-US" sz="2800" dirty="0"/>
              <a:t>Hard power linked to organizational position (coercive, reward, legitimate) is more dangerous than soft power linked to the person (expert, referent)</a:t>
            </a:r>
          </a:p>
          <a:p>
            <a:r>
              <a:rPr lang="en-US" sz="2800" dirty="0"/>
              <a:t>Coercive power is most dangerous and should only be used as a last resort.</a:t>
            </a:r>
          </a:p>
        </p:txBody>
      </p:sp>
    </p:spTree>
    <p:extLst>
      <p:ext uri="{BB962C8B-B14F-4D97-AF65-F5344CB8AC3E}">
        <p14:creationId xmlns:p14="http://schemas.microsoft.com/office/powerpoint/2010/main" val="1534747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Question 2: Is</a:t>
            </a:r>
            <a:r>
              <a:rPr lang="en-US" sz="3600" baseline="0" dirty="0"/>
              <a:t> it Possible to</a:t>
            </a:r>
            <a:br>
              <a:rPr lang="en-US" sz="3600" baseline="0" dirty="0"/>
            </a:br>
            <a:r>
              <a:rPr lang="en-US" sz="3600" baseline="0" dirty="0"/>
              <a:t>Have </a:t>
            </a:r>
            <a:r>
              <a:rPr lang="en-US" sz="3600" dirty="0"/>
              <a:t>T</a:t>
            </a:r>
            <a:r>
              <a:rPr lang="en-US" sz="3600" baseline="0" dirty="0"/>
              <a:t>oo </a:t>
            </a:r>
            <a:r>
              <a:rPr lang="en-US" sz="3600" dirty="0"/>
              <a:t>M</a:t>
            </a:r>
            <a:r>
              <a:rPr lang="en-US" sz="3600" baseline="0" dirty="0"/>
              <a:t>uch </a:t>
            </a:r>
            <a:r>
              <a:rPr lang="en-US" sz="3600" dirty="0"/>
              <a:t>P</a:t>
            </a:r>
            <a:r>
              <a:rPr lang="en-US" sz="3600" baseline="0" dirty="0"/>
              <a:t>ower?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/>
              <a:t>Concentration of power produces unethical behavior.  </a:t>
            </a:r>
          </a:p>
          <a:p>
            <a:pPr lvl="1"/>
            <a:r>
              <a:rPr lang="en-US" dirty="0"/>
              <a:t>“Power corrupts and absolute power corrupts absolutely.”  Lord Acton</a:t>
            </a:r>
          </a:p>
          <a:p>
            <a:r>
              <a:rPr lang="en-US" sz="2600" dirty="0"/>
              <a:t>Positional power is most susceptible to abuse</a:t>
            </a:r>
          </a:p>
          <a:p>
            <a:r>
              <a:rPr lang="en-US" sz="2600" dirty="0"/>
              <a:t>Why unfettered power is abused:</a:t>
            </a:r>
          </a:p>
          <a:p>
            <a:pPr lvl="1"/>
            <a:r>
              <a:rPr lang="en-US" dirty="0"/>
              <a:t>Powerful individuals project their inner darkness</a:t>
            </a:r>
          </a:p>
          <a:p>
            <a:pPr lvl="1"/>
            <a:r>
              <a:rPr lang="en-US" dirty="0"/>
              <a:t>Powerful individuals are more susceptible to judgment biases</a:t>
            </a:r>
          </a:p>
          <a:p>
            <a:pPr lvl="1"/>
            <a:r>
              <a:rPr lang="en-US" dirty="0"/>
              <a:t>The powerful attack those they perceive as threats</a:t>
            </a:r>
          </a:p>
          <a:p>
            <a:pPr lvl="1"/>
            <a:r>
              <a:rPr lang="en-US" dirty="0"/>
              <a:t>Powerful individuals rely more heavily on positional power</a:t>
            </a:r>
          </a:p>
          <a:p>
            <a:pPr marL="282575" lvl="1" indent="0">
              <a:buNone/>
            </a:pPr>
            <a:endParaRPr lang="en-US" dirty="0"/>
          </a:p>
          <a:p>
            <a:pPr marL="282575" lvl="1" indent="0">
              <a:buNone/>
            </a:pPr>
            <a:r>
              <a:rPr lang="en-US" sz="2600" dirty="0"/>
              <a:t>To reduce the dangers of concentrated power:</a:t>
            </a:r>
          </a:p>
          <a:p>
            <a:pPr marL="282575" lvl="1" indent="0">
              <a:buNone/>
            </a:pPr>
            <a:r>
              <a:rPr lang="en-US" dirty="0"/>
              <a:t>	Be</a:t>
            </a:r>
            <a:r>
              <a:rPr lang="en-US" baseline="0" dirty="0"/>
              <a:t> open to influence</a:t>
            </a:r>
          </a:p>
          <a:p>
            <a:pPr marL="282575" lvl="1" indent="0">
              <a:buNone/>
            </a:pPr>
            <a:r>
              <a:rPr lang="en-US" baseline="0" dirty="0"/>
              <a:t>	Enact formal mechanisms to limit the exercise of power</a:t>
            </a:r>
          </a:p>
          <a:p>
            <a:pPr marL="2825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26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Is it Possible to Have Too Much Power?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Powerlessness also poses ethical dilemmas</a:t>
            </a:r>
          </a:p>
          <a:p>
            <a:r>
              <a:rPr lang="en-US" sz="2600" dirty="0"/>
              <a:t>The powerless focus on maintaining limited power</a:t>
            </a:r>
          </a:p>
          <a:p>
            <a:r>
              <a:rPr lang="en-US" sz="2600" dirty="0"/>
              <a:t>Powerless individuals take out their frustrations on others and the organization</a:t>
            </a:r>
          </a:p>
          <a:p>
            <a:r>
              <a:rPr lang="en-US" sz="2600" dirty="0"/>
              <a:t>Powerlessness impairs cognitive functioning</a:t>
            </a:r>
          </a:p>
          <a:p>
            <a:r>
              <a:rPr lang="en-US" sz="2600" dirty="0"/>
              <a:t>How to cope with a low power position</a:t>
            </a:r>
          </a:p>
          <a:p>
            <a:pPr lvl="1"/>
            <a:r>
              <a:rPr lang="en-US" dirty="0"/>
              <a:t>Highlight your interdependence with the powerful person</a:t>
            </a:r>
          </a:p>
          <a:p>
            <a:pPr lvl="1"/>
            <a:r>
              <a:rPr lang="en-US" dirty="0"/>
              <a:t>Be persistent</a:t>
            </a:r>
          </a:p>
          <a:p>
            <a:pPr lvl="1"/>
            <a:r>
              <a:rPr lang="en-US" dirty="0"/>
              <a:t>Stay actively engaged with the person in power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69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Question 3: Should I play Politics?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32" y="1520687"/>
            <a:ext cx="8314842" cy="4422914"/>
          </a:xfrm>
        </p:spPr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</a:t>
            </a:r>
            <a:r>
              <a:rPr lang="en-US" sz="2800" baseline="0" dirty="0"/>
              <a:t> use of informal (non sanctioned) power to achieve personal and/or organizational objectives</a:t>
            </a:r>
          </a:p>
          <a:p>
            <a:r>
              <a:rPr lang="en-US" sz="2800" dirty="0"/>
              <a:t>Informal power is a fact of organizational life</a:t>
            </a:r>
            <a:endParaRPr lang="en-US" sz="2800" baseline="0" dirty="0"/>
          </a:p>
          <a:p>
            <a:r>
              <a:rPr lang="en-US" sz="2800" baseline="0" dirty="0"/>
              <a:t>While informal power is often misused</a:t>
            </a:r>
            <a:r>
              <a:rPr lang="en-US" sz="2800" dirty="0"/>
              <a:t> we</a:t>
            </a:r>
            <a:r>
              <a:rPr lang="en-US" sz="2800" baseline="0" dirty="0"/>
              <a:t> need to use informal power to achieve worthy objectives</a:t>
            </a:r>
          </a:p>
          <a:p>
            <a:pPr marL="0" indent="0">
              <a:buNone/>
            </a:pPr>
            <a:endParaRPr lang="en-US" sz="2800" baseline="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1214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Should I Play Politics?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314450"/>
            <a:ext cx="8343417" cy="4953000"/>
          </a:xfrm>
        </p:spPr>
        <p:txBody>
          <a:bodyPr>
            <a:normAutofit/>
          </a:bodyPr>
          <a:lstStyle/>
          <a:p>
            <a:r>
              <a:rPr lang="en-US" sz="2800" dirty="0"/>
              <a:t>Abandon negative politics and practice positive politics </a:t>
            </a:r>
          </a:p>
          <a:p>
            <a:r>
              <a:rPr lang="en-US" sz="2800" dirty="0"/>
              <a:t>Negative politics: self-centered, controlling, manipulative; win at all costs; violates ethical standards; focus on efficiency</a:t>
            </a:r>
          </a:p>
          <a:p>
            <a:r>
              <a:rPr lang="en-US" sz="2800" dirty="0"/>
              <a:t>Positive politics: supports the group; power used to serve; focus on shared vision and values; collaborative; considers ethical implications and following moral standards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998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Question</a:t>
            </a:r>
            <a:r>
              <a:rPr lang="en-US" sz="3600" baseline="0" dirty="0"/>
              <a:t> 4: What Factors</a:t>
            </a:r>
            <a:br>
              <a:rPr lang="en-US" sz="3600" baseline="0" dirty="0"/>
            </a:br>
            <a:r>
              <a:rPr lang="en-US" sz="3600" baseline="0" dirty="0"/>
              <a:t>Contribute to Empowerment?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Giving power away supports ethical values and boosts the bottom line</a:t>
            </a:r>
          </a:p>
          <a:p>
            <a:r>
              <a:rPr lang="en-US" sz="2600" dirty="0"/>
              <a:t>Empowerment can increase your power</a:t>
            </a:r>
          </a:p>
          <a:p>
            <a:r>
              <a:rPr lang="en-US" sz="2600" dirty="0"/>
              <a:t>Psychological empowerment—the increased motivation to carry out tasks associated with work roles</a:t>
            </a:r>
          </a:p>
          <a:p>
            <a:pPr lvl="1"/>
            <a:r>
              <a:rPr lang="en-US" dirty="0"/>
              <a:t>Factor 1: meaning (values placed on the task)</a:t>
            </a:r>
          </a:p>
          <a:p>
            <a:pPr lvl="1"/>
            <a:r>
              <a:rPr lang="en-US" dirty="0"/>
              <a:t>Factor 2: competence (belief that can do the job required)</a:t>
            </a:r>
          </a:p>
          <a:p>
            <a:pPr lvl="1"/>
            <a:r>
              <a:rPr lang="en-US" dirty="0"/>
              <a:t>Factor 3: self-determination (choice over how to carry out the task</a:t>
            </a:r>
          </a:p>
          <a:p>
            <a:pPr lvl="1"/>
            <a:r>
              <a:rPr lang="en-US" dirty="0"/>
              <a:t>Factor 4: Impact (extent of influence over the larger organizational environment)  </a:t>
            </a:r>
          </a:p>
        </p:txBody>
      </p:sp>
    </p:spTree>
    <p:extLst>
      <p:ext uri="{BB962C8B-B14F-4D97-AF65-F5344CB8AC3E}">
        <p14:creationId xmlns:p14="http://schemas.microsoft.com/office/powerpoint/2010/main" val="875529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Question 5: How do I Overcome</a:t>
            </a:r>
            <a:br>
              <a:rPr lang="en-US" sz="3600" dirty="0"/>
            </a:br>
            <a:r>
              <a:rPr lang="en-US" sz="3600" dirty="0"/>
              <a:t>Barriers to Empowerment?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Empowerment barriers</a:t>
            </a:r>
          </a:p>
          <a:p>
            <a:pPr lvl="1"/>
            <a:r>
              <a:rPr lang="en-US" dirty="0"/>
              <a:t>Keeping authority is often rewarded</a:t>
            </a:r>
          </a:p>
          <a:p>
            <a:pPr lvl="1"/>
            <a:r>
              <a:rPr lang="en-US" dirty="0"/>
              <a:t>Risk of a new approach</a:t>
            </a:r>
          </a:p>
          <a:p>
            <a:pPr lvl="1"/>
            <a:r>
              <a:rPr lang="en-US" dirty="0"/>
              <a:t>Managers lose control</a:t>
            </a:r>
          </a:p>
          <a:p>
            <a:pPr lvl="1"/>
            <a:r>
              <a:rPr lang="en-US" dirty="0"/>
              <a:t>Requires a new skill set</a:t>
            </a:r>
          </a:p>
          <a:p>
            <a:pPr lvl="1"/>
            <a:r>
              <a:rPr lang="en-US" dirty="0"/>
              <a:t>Follower</a:t>
            </a:r>
            <a:r>
              <a:rPr lang="en-US" baseline="0" dirty="0"/>
              <a:t> anxiety about a new system</a:t>
            </a:r>
          </a:p>
          <a:p>
            <a:r>
              <a:rPr lang="en-US" sz="2600" baseline="0" dirty="0"/>
              <a:t>Stages of Empowerment</a:t>
            </a:r>
          </a:p>
          <a:p>
            <a:pPr lvl="1"/>
            <a:r>
              <a:rPr lang="en-US" baseline="0" dirty="0"/>
              <a:t>Stage 1: Starting and orienting the process of change</a:t>
            </a:r>
          </a:p>
          <a:p>
            <a:pPr lvl="1"/>
            <a:r>
              <a:rPr lang="en-US" baseline="0" dirty="0"/>
              <a:t>Stage 2: Making changes and dealing with discouragement</a:t>
            </a:r>
          </a:p>
          <a:p>
            <a:pPr lvl="1"/>
            <a:r>
              <a:rPr lang="en-US" baseline="0" dirty="0"/>
              <a:t>Stage 3: Adopting and refining empowerment to fit the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Ethical Issues in Influence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Importance of choosing the right influence</a:t>
            </a:r>
            <a:r>
              <a:rPr lang="en-US" sz="2800" baseline="0" dirty="0"/>
              <a:t> tactic</a:t>
            </a:r>
          </a:p>
          <a:p>
            <a:r>
              <a:rPr lang="en-US" sz="2800" baseline="0" dirty="0"/>
              <a:t>Ethical considerations should play a central role</a:t>
            </a:r>
          </a:p>
          <a:p>
            <a:r>
              <a:rPr lang="en-US" sz="2800" baseline="0" dirty="0"/>
              <a:t>Overview of Organizational Influence Strategies</a:t>
            </a:r>
          </a:p>
          <a:p>
            <a:pPr lvl="1"/>
            <a:r>
              <a:rPr lang="en-US" sz="2400" dirty="0"/>
              <a:t>Proactive tactics</a:t>
            </a:r>
          </a:p>
          <a:p>
            <a:pPr lvl="1"/>
            <a:r>
              <a:rPr lang="en-US" sz="2400" dirty="0"/>
              <a:t>Impression management</a:t>
            </a:r>
          </a:p>
          <a:p>
            <a:pPr lvl="1"/>
            <a:r>
              <a:rPr lang="en-US" sz="2400" dirty="0"/>
              <a:t>Deception</a:t>
            </a:r>
          </a:p>
          <a:p>
            <a:pPr lvl="1"/>
            <a:r>
              <a:rPr lang="en-US" sz="2400" dirty="0"/>
              <a:t>Emotional</a:t>
            </a:r>
            <a:r>
              <a:rPr lang="en-US" sz="2400" baseline="0" dirty="0"/>
              <a:t> labor</a:t>
            </a:r>
          </a:p>
          <a:p>
            <a:pPr lvl="1"/>
            <a:r>
              <a:rPr lang="en-US" sz="2400" baseline="0" dirty="0"/>
              <a:t>Communication of expectations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Proactive Tactics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44" y="1142999"/>
            <a:ext cx="8512382" cy="571500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Definition</a:t>
            </a:r>
            <a:r>
              <a:rPr lang="en-US" dirty="0"/>
              <a:t>: focused on achieving immediate objectives by convincing targets to go along with requests</a:t>
            </a:r>
          </a:p>
          <a:p>
            <a:r>
              <a:rPr lang="en-US" dirty="0"/>
              <a:t>Types</a:t>
            </a:r>
          </a:p>
          <a:p>
            <a:pPr lvl="2"/>
            <a:r>
              <a:rPr lang="en-US" sz="1900" dirty="0"/>
              <a:t>Rational Persuasion</a:t>
            </a:r>
          </a:p>
          <a:p>
            <a:pPr lvl="2"/>
            <a:r>
              <a:rPr lang="en-US" sz="1900" dirty="0"/>
              <a:t>Apprising</a:t>
            </a:r>
          </a:p>
          <a:p>
            <a:pPr lvl="2"/>
            <a:r>
              <a:rPr lang="en-US" sz="1900" dirty="0"/>
              <a:t>Inspirational appeals</a:t>
            </a:r>
          </a:p>
          <a:p>
            <a:pPr lvl="2"/>
            <a:r>
              <a:rPr lang="en-US" sz="1900" dirty="0"/>
              <a:t>Consultation</a:t>
            </a:r>
          </a:p>
          <a:p>
            <a:pPr lvl="2"/>
            <a:r>
              <a:rPr lang="en-US" sz="1900" dirty="0"/>
              <a:t>Collaboration</a:t>
            </a:r>
          </a:p>
          <a:p>
            <a:pPr lvl="2"/>
            <a:r>
              <a:rPr lang="en-US" sz="1900" dirty="0"/>
              <a:t>Ingratiation</a:t>
            </a:r>
          </a:p>
          <a:p>
            <a:pPr lvl="2"/>
            <a:r>
              <a:rPr lang="en-US" sz="1900" dirty="0"/>
              <a:t>Personal appeals</a:t>
            </a:r>
          </a:p>
          <a:p>
            <a:pPr lvl="2"/>
            <a:r>
              <a:rPr lang="en-US" sz="1900" dirty="0"/>
              <a:t>Exchange</a:t>
            </a:r>
          </a:p>
          <a:p>
            <a:pPr lvl="2"/>
            <a:r>
              <a:rPr lang="en-US" sz="1900" dirty="0"/>
              <a:t>Coalition tactics</a:t>
            </a:r>
          </a:p>
          <a:p>
            <a:pPr lvl="2"/>
            <a:r>
              <a:rPr lang="en-US" sz="1900" dirty="0"/>
              <a:t>Legitimating tactics</a:t>
            </a:r>
          </a:p>
          <a:p>
            <a:pPr lvl="2"/>
            <a:r>
              <a:rPr lang="en-US" sz="1900" dirty="0"/>
              <a:t>Pressure</a:t>
            </a:r>
          </a:p>
          <a:p>
            <a:r>
              <a:rPr lang="en-US" dirty="0"/>
              <a:t>Legitimating and pressure tactics</a:t>
            </a:r>
            <a:r>
              <a:rPr lang="en-US" baseline="0" dirty="0"/>
              <a:t> are more likely to be abused. </a:t>
            </a:r>
          </a:p>
          <a:p>
            <a:r>
              <a:rPr lang="en-US" baseline="0" dirty="0"/>
              <a:t>Rational persuasion, consultation, collaboration, inspirational appeal pose less danger</a:t>
            </a:r>
          </a:p>
          <a:p>
            <a:pPr lvl="1"/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Impression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</a:t>
            </a:r>
            <a:r>
              <a:rPr lang="en-US" sz="2600" baseline="0" dirty="0"/>
              <a:t>  how people try to control the images others have of them through their behaviors</a:t>
            </a:r>
          </a:p>
          <a:p>
            <a:r>
              <a:rPr lang="en-US" sz="2600" baseline="0" dirty="0"/>
              <a:t>Organizations act as stages</a:t>
            </a:r>
          </a:p>
          <a:p>
            <a:r>
              <a:rPr lang="en-US" sz="2600" baseline="0" dirty="0"/>
              <a:t>Impression management categories</a:t>
            </a:r>
          </a:p>
          <a:p>
            <a:pPr lvl="1"/>
            <a:r>
              <a:rPr lang="en-US" baseline="0" dirty="0"/>
              <a:t>Acquisitive: attempts to be seen in a positive light</a:t>
            </a:r>
          </a:p>
          <a:p>
            <a:pPr lvl="1"/>
            <a:r>
              <a:rPr lang="en-US" baseline="0" dirty="0"/>
              <a:t>Protective: attempts to avoid looking bad</a:t>
            </a:r>
          </a:p>
          <a:p>
            <a:pPr lvl="1"/>
            <a:r>
              <a:rPr lang="en-US" baseline="0" dirty="0"/>
              <a:t>Direct (straightforward efforts</a:t>
            </a:r>
            <a:r>
              <a:rPr lang="en-US" dirty="0"/>
              <a:t> to create a desirable image</a:t>
            </a:r>
            <a:r>
              <a:rPr lang="en-US" baseline="0" dirty="0"/>
              <a:t>)</a:t>
            </a:r>
          </a:p>
          <a:p>
            <a:pPr lvl="1"/>
            <a:r>
              <a:rPr lang="en-US" baseline="0" dirty="0"/>
              <a:t>Indirect </a:t>
            </a:r>
            <a:r>
              <a:rPr lang="en-US" dirty="0"/>
              <a:t>(shape image through</a:t>
            </a:r>
            <a:r>
              <a:rPr lang="en-US" baseline="0" dirty="0"/>
              <a:t> association</a:t>
            </a:r>
            <a:r>
              <a:rPr lang="en-US" dirty="0"/>
              <a:t> with positive events and people)</a:t>
            </a:r>
            <a:endParaRPr lang="en-US" baseline="0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Impression</a:t>
            </a:r>
            <a:r>
              <a:rPr lang="en-US" sz="4000" baseline="0" dirty="0"/>
              <a:t> </a:t>
            </a:r>
            <a:r>
              <a:rPr lang="en-US" sz="4000" dirty="0"/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Ethical issues</a:t>
            </a:r>
          </a:p>
          <a:p>
            <a:pPr lvl="1"/>
            <a:r>
              <a:rPr lang="en-US" sz="2400" dirty="0"/>
              <a:t>Less</a:t>
            </a:r>
            <a:r>
              <a:rPr lang="en-US" sz="2400" baseline="0" dirty="0"/>
              <a:t> qualified people get ahead</a:t>
            </a:r>
            <a:endParaRPr lang="en-US" sz="2400" dirty="0"/>
          </a:p>
          <a:p>
            <a:pPr lvl="1"/>
            <a:r>
              <a:rPr lang="en-US" sz="2400" dirty="0"/>
              <a:t>Manipulation </a:t>
            </a:r>
          </a:p>
          <a:p>
            <a:pPr lvl="1"/>
            <a:r>
              <a:rPr lang="en-US" sz="2400" dirty="0"/>
              <a:t>Deceit</a:t>
            </a:r>
          </a:p>
          <a:p>
            <a:r>
              <a:rPr lang="en-US" sz="2800" dirty="0"/>
              <a:t>Beneficial impression</a:t>
            </a:r>
            <a:r>
              <a:rPr lang="en-US" sz="2800" baseline="0" dirty="0"/>
              <a:t> management</a:t>
            </a:r>
          </a:p>
          <a:p>
            <a:pPr lvl="1"/>
            <a:r>
              <a:rPr lang="en-US" sz="2400" dirty="0"/>
              <a:t>Serves</a:t>
            </a:r>
            <a:r>
              <a:rPr lang="en-US" sz="2400" baseline="0" dirty="0"/>
              <a:t> the organization</a:t>
            </a:r>
          </a:p>
          <a:p>
            <a:pPr lvl="1"/>
            <a:r>
              <a:rPr lang="en-US" sz="2400" baseline="0" dirty="0"/>
              <a:t>Accurate</a:t>
            </a:r>
          </a:p>
          <a:p>
            <a:pPr lvl="1"/>
            <a:r>
              <a:rPr lang="en-US" sz="2400" baseline="0" dirty="0"/>
              <a:t>Consider impact on co-workers</a:t>
            </a:r>
          </a:p>
          <a:p>
            <a:pPr lvl="1"/>
            <a:r>
              <a:rPr lang="en-US" sz="2400" baseline="0" dirty="0"/>
              <a:t>Targets base decisions on objective criteria 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65" y="1152939"/>
            <a:ext cx="8492505" cy="5257800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 knowingly trying to mislead others</a:t>
            </a:r>
          </a:p>
          <a:p>
            <a:r>
              <a:rPr lang="en-US" dirty="0"/>
              <a:t>Liars:</a:t>
            </a:r>
            <a:r>
              <a:rPr lang="en-US" baseline="0" dirty="0"/>
              <a:t> (a) aware that the information is false, (</a:t>
            </a:r>
            <a:r>
              <a:rPr lang="en-US" baseline="0" dirty="0" err="1"/>
              <a:t>b</a:t>
            </a:r>
            <a:r>
              <a:rPr lang="en-US" baseline="0" dirty="0"/>
              <a:t>) knowingly deliver a message, with (</a:t>
            </a:r>
            <a:r>
              <a:rPr lang="en-US" baseline="0" dirty="0" err="1"/>
              <a:t>c</a:t>
            </a:r>
            <a:r>
              <a:rPr lang="en-US" baseline="0" dirty="0"/>
              <a:t>) the intent to mislead someone else.  </a:t>
            </a:r>
          </a:p>
          <a:p>
            <a:r>
              <a:rPr lang="en-US" baseline="0" dirty="0"/>
              <a:t>Causes of lying:  </a:t>
            </a:r>
            <a:r>
              <a:rPr lang="en-US" baseline="0" dirty="0" err="1"/>
              <a:t>sel-finterest</a:t>
            </a:r>
            <a:r>
              <a:rPr lang="en-US" baseline="0" dirty="0"/>
              <a:t> and role conflict</a:t>
            </a:r>
          </a:p>
          <a:p>
            <a:r>
              <a:rPr lang="en-US" baseline="0" dirty="0"/>
              <a:t>Almost universally condemned but exceptions exist</a:t>
            </a:r>
          </a:p>
          <a:p>
            <a:r>
              <a:rPr lang="en-US" i="1" baseline="0" dirty="0"/>
              <a:t>Principle of veracity</a:t>
            </a:r>
            <a:r>
              <a:rPr lang="en-US" baseline="0" dirty="0"/>
              <a:t>:  the burden of proof is upon those who lie</a:t>
            </a:r>
          </a:p>
          <a:p>
            <a:pPr>
              <a:buNone/>
            </a:pPr>
            <a:r>
              <a:rPr lang="en-US" baseline="0" dirty="0"/>
              <a:t>Reduce the frequency of deception</a:t>
            </a:r>
          </a:p>
          <a:p>
            <a:pPr lvl="1"/>
            <a:r>
              <a:rPr lang="en-US" baseline="0" dirty="0"/>
              <a:t>Reduce role conflicts</a:t>
            </a:r>
          </a:p>
          <a:p>
            <a:pPr lvl="1"/>
            <a:r>
              <a:rPr lang="en-US" baseline="0" dirty="0"/>
              <a:t>Reward integrity</a:t>
            </a:r>
          </a:p>
          <a:p>
            <a:pPr lvl="1"/>
            <a:r>
              <a:rPr lang="en-US" baseline="0" dirty="0"/>
              <a:t>Make honesty a key organizational value</a:t>
            </a:r>
          </a:p>
          <a:p>
            <a:pPr lvl="1">
              <a:buNone/>
            </a:pPr>
            <a:endParaRPr lang="en-US" baseline="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Emotional Labor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809" y="1123122"/>
            <a:ext cx="8681348" cy="5416826"/>
          </a:xfrm>
        </p:spPr>
        <p:txBody>
          <a:bodyPr>
            <a:normAutofit fontScale="70000" lnSpcReduction="20000"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</a:t>
            </a:r>
            <a:r>
              <a:rPr lang="en-US" sz="2600" baseline="0" dirty="0"/>
              <a:t>  a f</a:t>
            </a:r>
            <a:r>
              <a:rPr lang="en-US" sz="2600" dirty="0"/>
              <a:t>orm</a:t>
            </a:r>
            <a:r>
              <a:rPr lang="en-US" sz="2600" baseline="0" dirty="0"/>
              <a:t> of impression management done for pay with outsiders</a:t>
            </a:r>
          </a:p>
          <a:p>
            <a:r>
              <a:rPr lang="en-US" sz="2600" baseline="0" dirty="0"/>
              <a:t>Frequently used by frontline service workers</a:t>
            </a:r>
          </a:p>
          <a:p>
            <a:r>
              <a:rPr lang="en-US" sz="2600" baseline="0" dirty="0"/>
              <a:t>Can express negative as well as positive emotions</a:t>
            </a:r>
          </a:p>
          <a:p>
            <a:r>
              <a:rPr lang="en-US" sz="2600" baseline="0" dirty="0"/>
              <a:t>Ethical Issues</a:t>
            </a:r>
          </a:p>
          <a:p>
            <a:pPr lvl="1"/>
            <a:r>
              <a:rPr lang="en-US" sz="2300" baseline="0" dirty="0"/>
              <a:t>Emotions are now “owned” by the organization</a:t>
            </a:r>
          </a:p>
          <a:p>
            <a:pPr lvl="1"/>
            <a:r>
              <a:rPr lang="en-US" sz="2300" baseline="0" dirty="0"/>
              <a:t>Conflict between authentic selves and rules</a:t>
            </a:r>
          </a:p>
          <a:p>
            <a:pPr lvl="1"/>
            <a:r>
              <a:rPr lang="en-US" sz="2300" baseline="0" dirty="0"/>
              <a:t>Dissonance of expressing to display emotions that aren’t felt</a:t>
            </a:r>
          </a:p>
          <a:p>
            <a:pPr lvl="1"/>
            <a:r>
              <a:rPr lang="en-US" sz="2300" baseline="0" dirty="0"/>
              <a:t>Intrusive “scripts”</a:t>
            </a:r>
          </a:p>
          <a:p>
            <a:r>
              <a:rPr lang="en-US" sz="2600" i="1" baseline="0" dirty="0"/>
              <a:t>Surface acting</a:t>
            </a:r>
            <a:r>
              <a:rPr lang="en-US" sz="2600" baseline="0" dirty="0"/>
              <a:t>:  disconnect between feelings and emotional expressions which is stressful</a:t>
            </a:r>
          </a:p>
          <a:p>
            <a:r>
              <a:rPr lang="en-US" sz="2600" i="1" baseline="0" dirty="0"/>
              <a:t>Deep acting</a:t>
            </a:r>
            <a:r>
              <a:rPr lang="en-US" sz="2600" baseline="0" dirty="0"/>
              <a:t>:  workers embrace their roles which reduces stress</a:t>
            </a:r>
          </a:p>
          <a:p>
            <a:r>
              <a:rPr lang="en-US" sz="2600" baseline="0" dirty="0"/>
              <a:t>Reduce the damage done by emotional labor by matching employees with positions (which reduces surface acting),, allowing for the freedom of emotional expression and providing support</a:t>
            </a:r>
          </a:p>
          <a:p>
            <a:r>
              <a:rPr lang="en-US" sz="2600" baseline="0" dirty="0"/>
              <a:t>As outsiders, respond tactfully but honestly to emotional displays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Communication of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44" y="1113183"/>
            <a:ext cx="8522321" cy="5327374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We live up to expectations others place on</a:t>
            </a:r>
            <a:r>
              <a:rPr lang="en-US" sz="2600" baseline="0" dirty="0"/>
              <a:t> us (the </a:t>
            </a:r>
            <a:r>
              <a:rPr lang="en-US" sz="2600" i="1" baseline="0" dirty="0"/>
              <a:t>Pygmalion Effect</a:t>
            </a:r>
            <a:r>
              <a:rPr lang="en-US" sz="2600" baseline="0" dirty="0"/>
              <a:t>)</a:t>
            </a:r>
          </a:p>
          <a:p>
            <a:r>
              <a:rPr lang="en-US" sz="2600" baseline="0" dirty="0"/>
              <a:t>The Pygmalion Effect has the strongest impact on disadvantaged groups, those unsure of their abilities and men</a:t>
            </a:r>
          </a:p>
          <a:p>
            <a:r>
              <a:rPr lang="en-US" sz="2600" baseline="0" dirty="0"/>
              <a:t>Golem effect:  negative expectations that lower performance</a:t>
            </a:r>
          </a:p>
          <a:p>
            <a:r>
              <a:rPr lang="en-US" sz="2600" baseline="0" dirty="0"/>
              <a:t>Channels for communicating expectations</a:t>
            </a:r>
          </a:p>
          <a:p>
            <a:pPr lvl="1"/>
            <a:r>
              <a:rPr lang="en-US" baseline="0" dirty="0"/>
              <a:t>Verbal persuasion</a:t>
            </a:r>
          </a:p>
          <a:p>
            <a:pPr lvl="1"/>
            <a:r>
              <a:rPr lang="en-US" baseline="0" dirty="0"/>
              <a:t>Climate—social and emotional atmosphere</a:t>
            </a:r>
          </a:p>
          <a:p>
            <a:pPr lvl="1"/>
            <a:r>
              <a:rPr lang="en-US" baseline="0" dirty="0"/>
              <a:t>Input—number and type of assignments</a:t>
            </a:r>
          </a:p>
          <a:p>
            <a:pPr lvl="1"/>
            <a:r>
              <a:rPr lang="en-US" baseline="0" dirty="0"/>
              <a:t>Output—more opportunities to speak up</a:t>
            </a:r>
          </a:p>
          <a:p>
            <a:pPr lvl="1"/>
            <a:r>
              <a:rPr lang="en-US" baseline="0" dirty="0"/>
              <a:t>Feedback—receiving more feedback from supervisors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Communication</a:t>
            </a:r>
            <a:r>
              <a:rPr lang="en-US" sz="4000" baseline="0" dirty="0"/>
              <a:t> of Expectations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Ethical Issues</a:t>
            </a:r>
          </a:p>
          <a:p>
            <a:pPr lvl="1"/>
            <a:r>
              <a:rPr lang="en-US" dirty="0"/>
              <a:t>Deception (communicating misleading expectations)</a:t>
            </a:r>
          </a:p>
          <a:p>
            <a:pPr lvl="1"/>
            <a:r>
              <a:rPr lang="en-US" dirty="0"/>
              <a:t>Separation by ability (communicating high expectations to only some employees)</a:t>
            </a:r>
          </a:p>
          <a:p>
            <a:r>
              <a:rPr lang="en-US" sz="2600" dirty="0"/>
              <a:t>Ethical alternatives</a:t>
            </a:r>
          </a:p>
          <a:p>
            <a:pPr lvl="1"/>
            <a:r>
              <a:rPr lang="en-US" dirty="0"/>
              <a:t>Communicate high expectations to everyone in the organization</a:t>
            </a:r>
          </a:p>
          <a:p>
            <a:pPr lvl="1"/>
            <a:r>
              <a:rPr lang="en-US" dirty="0"/>
              <a:t>Communicate high expectations</a:t>
            </a:r>
            <a:r>
              <a:rPr lang="en-US" baseline="0" dirty="0"/>
              <a:t> in interactions with peers and followers</a:t>
            </a:r>
          </a:p>
          <a:p>
            <a:pPr lvl="1"/>
            <a:r>
              <a:rPr lang="en-US" baseline="0" dirty="0"/>
              <a:t>Insulate yourself from the negative expectations of leader through the Galatea effect (have high self-expectations)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1165</Words>
  <Application>Microsoft Office PowerPoint</Application>
  <PresentationFormat>On-screen Show (4:3)</PresentationFormat>
  <Paragraphs>162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Calisto MT</vt:lpstr>
      <vt:lpstr>Perpetua Titling MT</vt:lpstr>
      <vt:lpstr>1_Precedent</vt:lpstr>
      <vt:lpstr>Chapter 5: Exercising Ethical Influence</vt:lpstr>
      <vt:lpstr>Introduction</vt:lpstr>
      <vt:lpstr>Questions of Power</vt:lpstr>
      <vt:lpstr>Question 1: Are Some Forms of Power More Ethical Than Others? </vt:lpstr>
      <vt:lpstr>Are Some Forms of Power More Ethical Than Others?</vt:lpstr>
      <vt:lpstr>Question 2: Is it Possible to Have Too Much Power?</vt:lpstr>
      <vt:lpstr>Is it Possible to Have Too Much Power?</vt:lpstr>
      <vt:lpstr>Question 3: Should I play Politics?</vt:lpstr>
      <vt:lpstr>Should I Play Politics?</vt:lpstr>
      <vt:lpstr>Question 4: What Factors Contribute to Empowerment?</vt:lpstr>
      <vt:lpstr>Question 5: How do I Overcome Barriers to Empowerment?</vt:lpstr>
      <vt:lpstr>Ethical Issues in Influence</vt:lpstr>
      <vt:lpstr>Proactive Tactics</vt:lpstr>
      <vt:lpstr>Impression Management</vt:lpstr>
      <vt:lpstr>Impression Management</vt:lpstr>
      <vt:lpstr>Deception</vt:lpstr>
      <vt:lpstr>Emotional Labor</vt:lpstr>
      <vt:lpstr>Communication of Expectations</vt:lpstr>
      <vt:lpstr>Communication of Expectations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Exercising Ethical Influence</dc:title>
  <dc:creator>Craig Johnson</dc:creator>
  <cp:lastModifiedBy>Armo</cp:lastModifiedBy>
  <cp:revision>16</cp:revision>
  <cp:lastPrinted>2014-12-13T02:35:18Z</cp:lastPrinted>
  <dcterms:created xsi:type="dcterms:W3CDTF">2014-12-16T02:08:07Z</dcterms:created>
  <dcterms:modified xsi:type="dcterms:W3CDTF">2018-09-17T00:24:17Z</dcterms:modified>
</cp:coreProperties>
</file>